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9"/>
  </p:handoutMasterIdLst>
  <p:sldIdLst>
    <p:sldId id="258" r:id="rId2"/>
    <p:sldId id="259" r:id="rId3"/>
    <p:sldId id="260" r:id="rId4"/>
    <p:sldId id="261" r:id="rId5"/>
    <p:sldId id="262" r:id="rId6"/>
    <p:sldId id="256" r:id="rId7"/>
    <p:sldId id="257" r:id="rId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 Olling" initials="RO" lastIdx="1" clrIdx="0">
    <p:extLst>
      <p:ext uri="{19B8F6BF-5375-455C-9EA6-DF929625EA0E}">
        <p15:presenceInfo xmlns:p15="http://schemas.microsoft.com/office/powerpoint/2012/main" userId="Rene Ol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FFCD"/>
    <a:srgbClr val="D9ECFF"/>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1" d="100"/>
          <a:sy n="61" d="100"/>
        </p:scale>
        <p:origin x="84" y="168"/>
      </p:cViewPr>
      <p:guideLst/>
    </p:cSldViewPr>
  </p:slideViewPr>
  <p:notesTextViewPr>
    <p:cViewPr>
      <p:scale>
        <a:sx n="1" d="1"/>
        <a:sy n="1" d="1"/>
      </p:scale>
      <p:origin x="0" y="0"/>
    </p:cViewPr>
  </p:notesTextViewPr>
  <p:notesViewPr>
    <p:cSldViewPr snapToGrid="0">
      <p:cViewPr varScale="1">
        <p:scale>
          <a:sx n="50" d="100"/>
          <a:sy n="50"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D4498-3ABE-429D-95A8-E4F5F9CB6E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B68F43D-EA94-408B-9857-FA8FB3B4F5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3BF45-9719-472C-A032-B372B239EAFA}" type="datetimeFigureOut">
              <a:rPr lang="nl-NL" smtClean="0"/>
              <a:t>15-11-2019</a:t>
            </a:fld>
            <a:endParaRPr lang="nl-NL"/>
          </a:p>
        </p:txBody>
      </p:sp>
      <p:sp>
        <p:nvSpPr>
          <p:cNvPr id="4" name="Tijdelijke aanduiding voor voettekst 3">
            <a:extLst>
              <a:ext uri="{FF2B5EF4-FFF2-40B4-BE49-F238E27FC236}">
                <a16:creationId xmlns:a16="http://schemas.microsoft.com/office/drawing/2014/main" id="{723BC475-EF71-44DA-BB21-83758F02B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5EBEAF5-57F9-40D5-A8A3-0B6F2E8AA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625D-E5CB-4A91-B5C3-AF832F8B64BD}" type="slidenum">
              <a:rPr lang="nl-NL" smtClean="0"/>
              <a:t>‹nr.›</a:t>
            </a:fld>
            <a:endParaRPr lang="nl-NL"/>
          </a:p>
        </p:txBody>
      </p:sp>
    </p:spTree>
    <p:extLst>
      <p:ext uri="{BB962C8B-B14F-4D97-AF65-F5344CB8AC3E}">
        <p14:creationId xmlns:p14="http://schemas.microsoft.com/office/powerpoint/2010/main" val="7458684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7D48157-40BA-4FDC-B6DF-4E22A43051FB}"/>
              </a:ext>
            </a:extLst>
          </p:cNvPr>
          <p:cNvSpPr>
            <a:spLocks noGrp="1"/>
          </p:cNvSpPr>
          <p:nvPr>
            <p:ph type="dt" sz="half" idx="10"/>
          </p:nvPr>
        </p:nvSpPr>
        <p:spPr>
          <a:xfrm>
            <a:off x="838200" y="6356350"/>
            <a:ext cx="2743200" cy="365125"/>
          </a:xfrm>
          <a:prstGeom prst="rect">
            <a:avLst/>
          </a:prstGeom>
        </p:spPr>
        <p:txBody>
          <a:bodyPr/>
          <a:lstStyle/>
          <a:p>
            <a:fld id="{82E48B05-5FB3-40B6-AA3B-DCE87C50AB1B}" type="datetimeFigureOut">
              <a:rPr lang="nl-NL" smtClean="0"/>
              <a:t>15-11-2019</a:t>
            </a:fld>
            <a:endParaRPr lang="nl-NL"/>
          </a:p>
        </p:txBody>
      </p:sp>
    </p:spTree>
    <p:extLst>
      <p:ext uri="{BB962C8B-B14F-4D97-AF65-F5344CB8AC3E}">
        <p14:creationId xmlns:p14="http://schemas.microsoft.com/office/powerpoint/2010/main" val="183956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52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0631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19.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Na en moeilijke periode af te hebben gesloten willen Twan en Caroline iets moois in hun leven: Trouwen!. Twan is wantrouwend over de gemeente en is erg alert als het gaat over het uitgeven van zijn persoonsgegeven en het inloggen met </a:t>
            </a:r>
            <a:r>
              <a:rPr lang="nl-NL" sz="1200" dirty="0" err="1">
                <a:ea typeface="Open Sans" panose="020B0606030504020204" pitchFamily="34" charset="0"/>
                <a:cs typeface="Open Sans" panose="020B0606030504020204" pitchFamily="34" charset="0"/>
              </a:rPr>
              <a:t>DigiD</a:t>
            </a:r>
            <a:r>
              <a:rPr lang="nl-NL" sz="1200" dirty="0">
                <a:ea typeface="Open Sans" panose="020B0606030504020204" pitchFamily="34" charset="0"/>
                <a:cs typeface="Open Sans" panose="020B0606030504020204" pitchFamily="34" charset="0"/>
              </a:rPr>
              <a:t>. </a:t>
            </a:r>
            <a:r>
              <a:rPr lang="nl-NL" sz="1200" dirty="0" err="1">
                <a:ea typeface="Open Sans" panose="020B0606030504020204" pitchFamily="34" charset="0"/>
                <a:cs typeface="Open Sans" panose="020B0606030504020204" pitchFamily="34" charset="0"/>
              </a:rPr>
              <a:t>Car</a:t>
            </a:r>
            <a:r>
              <a:rPr lang="nl-NL" sz="1200" dirty="0">
                <a:ea typeface="Open Sans" panose="020B0606030504020204" pitchFamily="34" charset="0"/>
                <a:cs typeface="Open Sans" panose="020B0606030504020204" pitchFamily="34" charset="0"/>
              </a:rPr>
              <a:t> heeft dat minder.</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Ze vinden de stad waarin zij wonen helemaal niet zo mooi, en zijn daarom op zoek naar een locatie daarbuiten. Als de </a:t>
            </a:r>
            <a:r>
              <a:rPr lang="nl-NL" sz="1200" dirty="0" err="1">
                <a:ea typeface="Open Sans" panose="020B0606030504020204" pitchFamily="34" charset="0"/>
                <a:cs typeface="Open Sans" panose="020B0606030504020204" pitchFamily="34" charset="0"/>
              </a:rPr>
              <a:t>kids</a:t>
            </a:r>
            <a:r>
              <a:rPr lang="nl-NL" sz="1200" dirty="0">
                <a:ea typeface="Open Sans" panose="020B0606030504020204" pitchFamily="34" charset="0"/>
                <a:cs typeface="Open Sans" panose="020B0606030504020204" pitchFamily="34" charset="0"/>
              </a:rPr>
              <a:t> op bed liggen gaan zij op zoek naar wat informatie over trouwen. Dat gaat op z’n gemakje, de trouwerij hebben ze pas ingepland over een paar jaar. Ja, misschien zou het wel leuk zijn om het eerder te doen, maar er is al genoeg stress rondom een trouwerij.</a:t>
            </a: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graag buiten onze stad trouwen in mooie omgeving.</a:t>
            </a:r>
          </a:p>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Het hele gezin krijgt dezelfde achternaam</a:t>
            </a:r>
          </a:p>
          <a:p>
            <a:pPr marL="171450" indent="-171450" algn="l">
              <a:lnSpc>
                <a:spcPct val="100000"/>
              </a:lnSpc>
              <a:buFont typeface="Arial" panose="020B0604020202020204" pitchFamily="34" charset="0"/>
              <a:buChar char="•"/>
            </a:pPr>
            <a:r>
              <a:rPr lang="nl-NL" sz="1200" dirty="0">
                <a:solidFill>
                  <a:schemeClr val="accent1">
                    <a:lumMod val="50000"/>
                  </a:schemeClr>
                </a:solidFill>
                <a:ea typeface="Open Sans" panose="020B0606030504020204" pitchFamily="34" charset="0"/>
                <a:cs typeface="Open Sans" panose="020B0606030504020204" pitchFamily="34" charset="0"/>
              </a:rPr>
              <a:t>Iets moois</a:t>
            </a: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 </a:t>
            </a:r>
          </a:p>
          <a:p>
            <a:pPr marL="171450" indent="-171450" algn="l">
              <a:buFont typeface="Arial" panose="020B0604020202020204" pitchFamily="34" charset="0"/>
              <a:buChar char="•"/>
            </a:pPr>
            <a:r>
              <a:rPr lang="nl-NL" sz="1200" dirty="0">
                <a:cs typeface="Arial" panose="020B0604020202020204" pitchFamily="34" charset="0"/>
              </a:rPr>
              <a:t>Bevestiging krijgen in alles wat we doen met de gemeente </a:t>
            </a:r>
          </a:p>
          <a:p>
            <a:pPr marL="171450" indent="-171450" algn="l">
              <a:buFont typeface="Arial" panose="020B0604020202020204" pitchFamily="34" charset="0"/>
              <a:buChar char="•"/>
            </a:pPr>
            <a:r>
              <a:rPr lang="nl-NL" sz="1200" dirty="0">
                <a:cs typeface="Arial" panose="020B0604020202020204" pitchFamily="34" charset="0"/>
              </a:rPr>
              <a:t>Duidelijke informatie wat het kost bij de gemeente</a:t>
            </a:r>
          </a:p>
          <a:p>
            <a:pPr marL="171450" indent="-171450" algn="l">
              <a:buFont typeface="Arial" panose="020B0604020202020204" pitchFamily="34" charset="0"/>
              <a:buChar char="•"/>
            </a:pPr>
            <a:r>
              <a:rPr lang="nl-NL" sz="1200" dirty="0">
                <a:cs typeface="Arial" panose="020B0604020202020204" pitchFamily="34" charset="0"/>
              </a:rPr>
              <a:t>Het moet makkelijk zijn, leuk is minder belangrijk</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500" dirty="0">
                <a:solidFill>
                  <a:schemeClr val="accent6">
                    <a:lumMod val="50000"/>
                  </a:schemeClr>
                </a:solidFill>
                <a:highlight>
                  <a:srgbClr val="CDFFCD"/>
                </a:highlight>
                <a:cs typeface="Arial" panose="020B0604020202020204" pitchFamily="34" charset="0"/>
              </a:rPr>
              <a:t>Ik wil mijn zaken graag zelf regelen en niet de gemeente</a:t>
            </a:r>
          </a:p>
          <a:p>
            <a:pPr marL="171450" indent="-171450" algn="l">
              <a:buFont typeface="Arial" panose="020B0604020202020204" pitchFamily="34" charset="0"/>
              <a:buChar char="•"/>
            </a:pPr>
            <a:r>
              <a:rPr lang="nl-NL" sz="1500" dirty="0">
                <a:cs typeface="Arial" panose="020B0604020202020204" pitchFamily="34" charset="0"/>
              </a:rPr>
              <a:t>Ik wil zelf kunnen vinden wat en waar ik alles moet regelen</a:t>
            </a:r>
          </a:p>
          <a:p>
            <a:pPr marL="171450" indent="-171450" algn="l">
              <a:buFont typeface="Arial" panose="020B0604020202020204" pitchFamily="34" charset="0"/>
              <a:buChar char="•"/>
            </a:pPr>
            <a:r>
              <a:rPr lang="nl-NL" sz="1500" dirty="0">
                <a:cs typeface="Arial" panose="020B0604020202020204" pitchFamily="34" charset="0"/>
              </a:rPr>
              <a:t>Getuigen zelf makkelijk zelf thuis kunnen doorgeven</a:t>
            </a:r>
          </a:p>
          <a:p>
            <a:pPr marL="171450" indent="-171450" algn="l">
              <a:buFont typeface="Arial" panose="020B0604020202020204" pitchFamily="34" charset="0"/>
              <a:buChar char="•"/>
            </a:pPr>
            <a:r>
              <a:rPr lang="nl-NL" sz="1500" dirty="0">
                <a:cs typeface="Arial" panose="020B0604020202020204" pitchFamily="34" charset="0"/>
              </a:rPr>
              <a:t>Keuze in hoe getuigen  geïnformeerd worden die past bij de wensen van de getuigen</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Ik wil mijn </a:t>
            </a:r>
          </a:p>
          <a:p>
            <a:pPr marL="171450" indent="-171450" algn="l">
              <a:buFont typeface="Arial" panose="020B0604020202020204" pitchFamily="34" charset="0"/>
              <a:buChar char="•"/>
            </a:pPr>
            <a:r>
              <a:rPr lang="nl-NL" sz="1200" dirty="0">
                <a:cs typeface="Arial" panose="020B0604020202020204" pitchFamily="34" charset="0"/>
              </a:rPr>
              <a:t>Hoe gaat het met mijn privacy binnen de gemeente</a:t>
            </a:r>
          </a:p>
          <a:p>
            <a:pPr marL="171450" indent="-171450" algn="l">
              <a:buFont typeface="Arial" panose="020B0604020202020204" pitchFamily="34" charset="0"/>
              <a:buChar char="•"/>
            </a:pPr>
            <a:r>
              <a:rPr lang="nl-NL" sz="1200" dirty="0">
                <a:cs typeface="Arial" panose="020B0604020202020204" pitchFamily="34" charset="0"/>
              </a:rPr>
              <a:t>Het moet veilig voelen</a:t>
            </a:r>
          </a:p>
        </p:txBody>
      </p:sp>
      <p:pic>
        <p:nvPicPr>
          <p:cNvPr id="17" name="Graphic 16" descr="Laptop">
            <a:extLst>
              <a:ext uri="{FF2B5EF4-FFF2-40B4-BE49-F238E27FC236}">
                <a16:creationId xmlns:a16="http://schemas.microsoft.com/office/drawing/2014/main" id="{167EFE47-B910-44C2-B9AF-AD2779A42B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CE25900B-2870-4150-AF5A-A854AC774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pic>
        <p:nvPicPr>
          <p:cNvPr id="19" name="Afbeelding 18" descr="Afbeelding met persoon, buiten, glimlachen, man&#10;&#10;Automatisch gegenereerde beschrijving">
            <a:extLst>
              <a:ext uri="{FF2B5EF4-FFF2-40B4-BE49-F238E27FC236}">
                <a16:creationId xmlns:a16="http://schemas.microsoft.com/office/drawing/2014/main" id="{1D029CC0-A923-4D66-A846-26530129D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272" y="4951936"/>
            <a:ext cx="1303151" cy="1303151"/>
          </a:xfrm>
          <a:prstGeom prst="rect">
            <a:avLst/>
          </a:prstGeom>
        </p:spPr>
      </p:pic>
      <p:pic>
        <p:nvPicPr>
          <p:cNvPr id="20" name="Afbeelding 19" descr="Afbeelding met persoon, muur, vrouw, binnen&#10;&#10;Automatisch gegenereerde beschrijving">
            <a:extLst>
              <a:ext uri="{FF2B5EF4-FFF2-40B4-BE49-F238E27FC236}">
                <a16:creationId xmlns:a16="http://schemas.microsoft.com/office/drawing/2014/main" id="{86E4B65C-A662-4C7D-8248-4A6EEF7156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3717" y="4951936"/>
            <a:ext cx="1303151" cy="1303151"/>
          </a:xfrm>
          <a:prstGeom prst="rect">
            <a:avLst/>
          </a:prstGeom>
        </p:spPr>
      </p:pic>
      <p:sp>
        <p:nvSpPr>
          <p:cNvPr id="21" name="Ondertitel 2">
            <a:extLst>
              <a:ext uri="{FF2B5EF4-FFF2-40B4-BE49-F238E27FC236}">
                <a16:creationId xmlns:a16="http://schemas.microsoft.com/office/drawing/2014/main" id="{AB95DA35-7A56-4766-8679-DE8BC4F30D09}"/>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Caro</a:t>
            </a:r>
          </a:p>
        </p:txBody>
      </p:sp>
      <p:sp>
        <p:nvSpPr>
          <p:cNvPr id="22" name="Ondertitel 2">
            <a:extLst>
              <a:ext uri="{FF2B5EF4-FFF2-40B4-BE49-F238E27FC236}">
                <a16:creationId xmlns:a16="http://schemas.microsoft.com/office/drawing/2014/main" id="{FECDCEAD-4140-4ED5-98D2-17A219D754AE}"/>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Twan</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7417BEC8-0CC7-4B0D-92AA-EE4C5F391FAF}"/>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Bouwvakker</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42</a:t>
            </a:r>
          </a:p>
        </p:txBody>
      </p:sp>
      <p:sp>
        <p:nvSpPr>
          <p:cNvPr id="24" name="Ondertitel 2">
            <a:extLst>
              <a:ext uri="{FF2B5EF4-FFF2-40B4-BE49-F238E27FC236}">
                <a16:creationId xmlns:a16="http://schemas.microsoft.com/office/drawing/2014/main" id="{8940CCF7-50E3-4557-8062-6CDE36333EC2}"/>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IT specialist</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30</a:t>
            </a:r>
          </a:p>
        </p:txBody>
      </p:sp>
      <p:sp>
        <p:nvSpPr>
          <p:cNvPr id="25" name="Rechthoek 24">
            <a:extLst>
              <a:ext uri="{FF2B5EF4-FFF2-40B4-BE49-F238E27FC236}">
                <a16:creationId xmlns:a16="http://schemas.microsoft.com/office/drawing/2014/main" id="{92F0E867-B34D-435B-9DFC-E8B84B709306}"/>
              </a:ext>
            </a:extLst>
          </p:cNvPr>
          <p:cNvSpPr/>
          <p:nvPr/>
        </p:nvSpPr>
        <p:spPr>
          <a:xfrm>
            <a:off x="8668813" y="4950468"/>
            <a:ext cx="2521716" cy="369332"/>
          </a:xfrm>
          <a:prstGeom prst="rect">
            <a:avLst/>
          </a:prstGeom>
        </p:spPr>
        <p:txBody>
          <a:bodyPr wrap="none">
            <a:spAutoFit/>
          </a:bodyPr>
          <a:lstStyle/>
          <a:p>
            <a:r>
              <a:rPr lang="nl-NL" dirty="0">
                <a:cs typeface="Arial" panose="020B0604020202020204" pitchFamily="34" charset="0"/>
              </a:rPr>
              <a:t>“Nu tijd voor iets mooie”</a:t>
            </a:r>
          </a:p>
        </p:txBody>
      </p:sp>
      <p:sp>
        <p:nvSpPr>
          <p:cNvPr id="26" name="Rechthoek 25">
            <a:extLst>
              <a:ext uri="{FF2B5EF4-FFF2-40B4-BE49-F238E27FC236}">
                <a16:creationId xmlns:a16="http://schemas.microsoft.com/office/drawing/2014/main" id="{0B9165E7-7FBB-4910-BD90-EF6CBF6818DD}"/>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27A6111F-DD25-4C05-AF62-7B240440B236}"/>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360787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op een specifieke datum trouwen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met iedereen erbij, </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Financieel alles op orde krijgen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en feest op dezelfde dag</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Datum moeten goed te regelen zijn.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Zekerheid na bevestigen van de reservering</a:t>
            </a:r>
          </a:p>
          <a:p>
            <a:pPr marL="171450" indent="-171450" algn="l">
              <a:buFont typeface="Arial" panose="020B0604020202020204" pitchFamily="34" charset="0"/>
              <a:buChar char="•"/>
            </a:pPr>
            <a:r>
              <a:rPr lang="nl-NL" sz="1200" dirty="0">
                <a:cs typeface="Arial" panose="020B0604020202020204" pitchFamily="34" charset="0"/>
              </a:rPr>
              <a:t>Betrouwbaarheid van de bevestiging</a:t>
            </a:r>
          </a:p>
          <a:p>
            <a:pPr marL="171450" indent="-171450" algn="l">
              <a:buFont typeface="Arial" panose="020B0604020202020204" pitchFamily="34" charset="0"/>
              <a:buChar char="•"/>
            </a:pPr>
            <a:r>
              <a:rPr lang="nl-NL" sz="1200" dirty="0">
                <a:cs typeface="Arial" panose="020B0604020202020204" pitchFamily="34" charset="0"/>
              </a:rPr>
              <a:t>2 weken van tevoren een reminder</a:t>
            </a:r>
          </a:p>
          <a:p>
            <a:pPr marL="171450" indent="-171450" algn="l">
              <a:buFont typeface="Arial" panose="020B0604020202020204" pitchFamily="34" charset="0"/>
              <a:buChar char="•"/>
            </a:pPr>
            <a:r>
              <a:rPr lang="nl-NL" sz="1200" dirty="0">
                <a:cs typeface="Arial" panose="020B0604020202020204" pitchFamily="34" charset="0"/>
              </a:rPr>
              <a:t>Buitenlandse getuigen kunnen registreren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Liefst vullen wij zelf alles online in</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Een eigen Babs regelen</a:t>
            </a:r>
          </a:p>
          <a:p>
            <a:pPr marL="171450" indent="-171450" algn="l">
              <a:buFont typeface="Arial" panose="020B0604020202020204" pitchFamily="34" charset="0"/>
              <a:buChar char="•"/>
            </a:pPr>
            <a:r>
              <a:rPr lang="nl-NL" sz="1300" dirty="0">
                <a:cs typeface="Arial" panose="020B0604020202020204" pitchFamily="34" charset="0"/>
              </a:rPr>
              <a:t>Getuige kan mee helpen met trouwtaken</a:t>
            </a:r>
          </a:p>
          <a:p>
            <a:pPr marL="171450" indent="-171450" algn="l">
              <a:buFont typeface="Arial" panose="020B0604020202020204" pitchFamily="34" charset="0"/>
              <a:buChar char="•"/>
            </a:pPr>
            <a:r>
              <a:rPr lang="nl-NL" sz="1300" dirty="0">
                <a:cs typeface="Arial" panose="020B0604020202020204" pitchFamily="34" charset="0"/>
              </a:rPr>
              <a:t>Terug vinden van reserveringen</a:t>
            </a:r>
          </a:p>
          <a:p>
            <a:pPr marL="171450" indent="-171450" algn="l">
              <a:buFont typeface="Arial" panose="020B0604020202020204" pitchFamily="34" charset="0"/>
              <a:buChar char="•"/>
            </a:pPr>
            <a:r>
              <a:rPr lang="nl-NL" sz="1300" dirty="0">
                <a:cs typeface="Arial" panose="020B0604020202020204" pitchFamily="34" charset="0"/>
              </a:rPr>
              <a:t>Duidelijker overzicht op de website</a:t>
            </a:r>
          </a:p>
          <a:p>
            <a:pPr marL="171450" indent="-171450" algn="l">
              <a:buFont typeface="Arial" panose="020B0604020202020204" pitchFamily="34" charset="0"/>
              <a:buChar char="•"/>
            </a:pPr>
            <a:r>
              <a:rPr lang="nl-NL" sz="1300" dirty="0">
                <a:cs typeface="Arial" panose="020B0604020202020204" pitchFamily="34" charset="0"/>
              </a:rPr>
              <a:t>Meerdere trouwoptie kunnen vast zetten voor een maand</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Datum is niet meer beschikbaar</a:t>
            </a:r>
          </a:p>
          <a:p>
            <a:pPr marL="171450" indent="-171450" algn="l">
              <a:buFont typeface="Arial" panose="020B0604020202020204" pitchFamily="34" charset="0"/>
              <a:buChar char="•"/>
            </a:pPr>
            <a:r>
              <a:rPr lang="nl-NL" sz="1200" dirty="0">
                <a:cs typeface="Arial" panose="020B0604020202020204" pitchFamily="34" charset="0"/>
              </a:rPr>
              <a:t>Krijg ik spijt als ik geen groot feest geef</a:t>
            </a:r>
          </a:p>
          <a:p>
            <a:pPr marL="171450" indent="-171450" algn="l">
              <a:buFont typeface="Arial" panose="020B0604020202020204" pitchFamily="34" charset="0"/>
              <a:buChar char="•"/>
            </a:pPr>
            <a:r>
              <a:rPr lang="nl-NL" sz="1200" dirty="0">
                <a:cs typeface="Arial" panose="020B0604020202020204" pitchFamily="34" charset="0"/>
              </a:rPr>
              <a:t>Is het wel goed bevestigd allemaal</a:t>
            </a:r>
          </a:p>
          <a:p>
            <a:pPr marL="171450" indent="-171450" algn="l">
              <a:buFont typeface="Arial" panose="020B0604020202020204" pitchFamily="34" charset="0"/>
              <a:buChar char="•"/>
            </a:pPr>
            <a:r>
              <a:rPr lang="nl-NL" sz="1200" dirty="0">
                <a:cs typeface="Arial" panose="020B0604020202020204" pitchFamily="34" charset="0"/>
              </a:rPr>
              <a:t>Mogen de mijn buitenlandse getuigen wel getuigen</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759439" y="6357547"/>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Miley</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37573" y="6357547"/>
            <a:ext cx="3582178"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Kevin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Accountant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28</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Onderwijs</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32</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8563308" y="4917570"/>
            <a:ext cx="3005951"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“Je gaat het niet over doen”</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pic>
        <p:nvPicPr>
          <p:cNvPr id="51" name="Afbeelding 50" descr="Afbeelding met man, persoon, gebouw, buiten&#10;&#10;Automatisch gegenereerde beschrijving">
            <a:extLst>
              <a:ext uri="{FF2B5EF4-FFF2-40B4-BE49-F238E27FC236}">
                <a16:creationId xmlns:a16="http://schemas.microsoft.com/office/drawing/2014/main" id="{41434D4A-7482-4726-A4DE-F0EE76109E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0896" y="4970629"/>
            <a:ext cx="1261986" cy="1261986"/>
          </a:xfrm>
          <a:prstGeom prst="rect">
            <a:avLst/>
          </a:prstGeom>
        </p:spPr>
      </p:pic>
      <p:pic>
        <p:nvPicPr>
          <p:cNvPr id="52" name="Afbeelding 51" descr="Afbeelding met persoon, vrouw, binnen, muur&#10;&#10;Automatisch gegenereerde beschrijving">
            <a:extLst>
              <a:ext uri="{FF2B5EF4-FFF2-40B4-BE49-F238E27FC236}">
                <a16:creationId xmlns:a16="http://schemas.microsoft.com/office/drawing/2014/main" id="{2E08F91C-FC62-48DE-81AE-71C36775F6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0495" y="4970629"/>
            <a:ext cx="1280409" cy="1280409"/>
          </a:xfrm>
          <a:prstGeom prst="rect">
            <a:avLst/>
          </a:prstGeom>
        </p:spPr>
      </p:pic>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Kevin en </a:t>
            </a:r>
            <a:r>
              <a:rPr lang="nl-NL" sz="1200" dirty="0" err="1">
                <a:ea typeface="Open Sans" panose="020B0606030504020204" pitchFamily="34" charset="0"/>
                <a:cs typeface="Open Sans" panose="020B0606030504020204" pitchFamily="34" charset="0"/>
              </a:rPr>
              <a:t>Miley</a:t>
            </a:r>
            <a:r>
              <a:rPr lang="nl-NL" sz="1200" dirty="0">
                <a:ea typeface="Open Sans" panose="020B0606030504020204" pitchFamily="34" charset="0"/>
                <a:cs typeface="Open Sans" panose="020B0606030504020204" pitchFamily="34" charset="0"/>
              </a:rPr>
              <a:t> zijn niet zo van de ceremonie, maar een groot feest met een gaaf thema vinden ze toch wel leuk.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Voor hun is de datum het belangrijkst, dat heeft voor hun een speciale betekenis. Ze doen er dan ook van alles aan om te kijken of die datum nog beschikbaar is. Toch maken ze niet te ver van te voren de reservering, want de kosten om dat te wijzigen zijn te hoog.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Gratis trouwen doen ze niet, omdat ze een normale ceremonie kunnen betalen en het niet verantwoord vinden dat iemand anders het niet zou kunnen doen.</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5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Eenvoudig trouwen</a:t>
            </a:r>
          </a:p>
          <a:p>
            <a:pPr marL="171450" indent="-171450" algn="l">
              <a:lnSpc>
                <a:spcPct val="100000"/>
              </a:lnSpc>
              <a:buFont typeface="Arial" panose="020B0604020202020204" pitchFamily="34" charset="0"/>
              <a:buChar char="•"/>
            </a:pPr>
            <a:r>
              <a:rPr lang="nl-NL" sz="1200" dirty="0">
                <a:highlight>
                  <a:srgbClr val="D9ECFF"/>
                </a:highlight>
                <a:ea typeface="Open Sans" panose="020B0606030504020204" pitchFamily="34" charset="0"/>
                <a:cs typeface="Open Sans" panose="020B0606030504020204" pitchFamily="34" charset="0"/>
              </a:rPr>
              <a:t>Getrouwd zijn om een hypotheek te kunnen nemen</a:t>
            </a: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Ik wil zijn achternaam</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Voldoen aan sociale normen</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digitaal kunnen regelen bij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Duidelijk overzicht van de genomen stappen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Snel antwoord op vragen van een 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Controle hebben over het proces</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Mobiel via een app</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Het verplichte deel hoeft niet te veel te kosten</a:t>
            </a:r>
          </a:p>
          <a:p>
            <a:pPr marL="171450" indent="-171450" algn="l">
              <a:buFont typeface="Arial" panose="020B0604020202020204" pitchFamily="34" charset="0"/>
              <a:buChar char="•"/>
            </a:pPr>
            <a:r>
              <a:rPr lang="nl-NL" sz="1300" dirty="0">
                <a:solidFill>
                  <a:schemeClr val="accent6">
                    <a:lumMod val="50000"/>
                  </a:schemeClr>
                </a:solidFill>
                <a:cs typeface="Arial" panose="020B0604020202020204" pitchFamily="34" charset="0"/>
              </a:rPr>
              <a:t>Feest mag lekker groot maar dat regelen we zelf</a:t>
            </a:r>
          </a:p>
          <a:p>
            <a:pPr marL="171450" indent="-171450" algn="l">
              <a:buFont typeface="Arial" panose="020B0604020202020204" pitchFamily="34" charset="0"/>
              <a:buChar char="•"/>
            </a:pPr>
            <a:r>
              <a:rPr lang="nl-NL" sz="1200" dirty="0">
                <a:cs typeface="Arial" panose="020B0604020202020204" pitchFamily="34" charset="0"/>
              </a:rPr>
              <a:t>Geen ellenlang formulier</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Buitenlandse partner is niet op tijd bekend bij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Toch niet goed geregeld dus uittel van belangrijke live events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Iets regelen met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Verdrinken in regels</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833179" y="6328051"/>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Annemarijn</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67069" y="6328051"/>
            <a:ext cx="3081536"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Martin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Vak specialist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Secretaresse</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9024461" y="4903230"/>
            <a:ext cx="1595309"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“Het hoort zo”</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Martin 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wonen in de Randstad en hebben elkaar daar ook ontmoet tijdens de studie. Ze willen samen een huis kopen en een gezin stichten.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komt uit het buitenland, daarom geven ze daar een groot feest. In Nederland willen ze het ‘administratieve’ deel afhandelen en eenvoudig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Omdat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uit het buitenland komt maken ze zich zorgen over het administratieve deel, wat moeten ze aan de Gemeente doorgeven en wanneer?</a:t>
            </a:r>
          </a:p>
        </p:txBody>
      </p:sp>
      <p:pic>
        <p:nvPicPr>
          <p:cNvPr id="18" name="Afbeelding 17" descr="Afbeelding met persoon, muur, man, binnen&#10;&#10;Automatisch gegenereerde beschrijving">
            <a:extLst>
              <a:ext uri="{FF2B5EF4-FFF2-40B4-BE49-F238E27FC236}">
                <a16:creationId xmlns:a16="http://schemas.microsoft.com/office/drawing/2014/main" id="{22A4B9AA-BC9E-4230-A600-76C5818E52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436" y="4970629"/>
            <a:ext cx="1254328" cy="1254328"/>
          </a:xfrm>
          <a:prstGeom prst="rect">
            <a:avLst/>
          </a:prstGeom>
        </p:spPr>
      </p:pic>
      <p:pic>
        <p:nvPicPr>
          <p:cNvPr id="20" name="Afbeelding 19" descr="Afbeelding met persoon, vrouw, binnen, kleding&#10;&#10;Automatisch gegenereerde beschrijving">
            <a:extLst>
              <a:ext uri="{FF2B5EF4-FFF2-40B4-BE49-F238E27FC236}">
                <a16:creationId xmlns:a16="http://schemas.microsoft.com/office/drawing/2014/main" id="{2E06DA95-7519-4C37-A1B4-26EF2D11CE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91197" y="4960434"/>
            <a:ext cx="1274717" cy="1274717"/>
          </a:xfrm>
          <a:prstGeom prst="rect">
            <a:avLst/>
          </a:prstGeom>
        </p:spPr>
      </p:pic>
    </p:spTree>
    <p:extLst>
      <p:ext uri="{BB962C8B-B14F-4D97-AF65-F5344CB8AC3E}">
        <p14:creationId xmlns:p14="http://schemas.microsoft.com/office/powerpoint/2010/main" val="227128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en Jose zijn vrolijke vijftigers die al tien jaar een LAT relatie hebben. Na het overlijden van Jose’s moeder, voor wie Jose mantelzorger was, heeft het koppel besloten om te gaan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Vanuit hun vakantiehuis in Frankrijk willen ze de zaken regelen. Ze vinden alle informatie op de website, maar als ze een BABS willen kiezen komen ze er niet echt helemaal uit. Ze hadden graag een filmpje willen zien om de keuze te maken.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Aan de balie van de Gemeente zijn ze wat teleurgesteld . Het is niet echt feestelijk, en </a:t>
            </a: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verstaat het niet goed vanwege zijn </a:t>
            </a:r>
            <a:r>
              <a:rPr lang="nl-NL" sz="1200" dirty="0" err="1">
                <a:ea typeface="Open Sans" panose="020B0606030504020204" pitchFamily="34" charset="0"/>
                <a:cs typeface="Open Sans" panose="020B0606030504020204" pitchFamily="34" charset="0"/>
              </a:rPr>
              <a:t>gehoorapperaat</a:t>
            </a:r>
            <a:r>
              <a:rPr lang="nl-NL" sz="1200" dirty="0">
                <a:ea typeface="Open Sans" panose="020B0606030504020204" pitchFamily="34" charset="0"/>
                <a:cs typeface="Open Sans" panose="020B0606030504020204" pitchFamily="34" charset="0"/>
              </a:rPr>
              <a:t>.</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makkelijker dan iets regelen via de notaris</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Ook al voor de 2</a:t>
            </a:r>
            <a:r>
              <a:rPr lang="nl-NL" sz="1200" baseline="30000" dirty="0">
                <a:solidFill>
                  <a:schemeClr val="accent6">
                    <a:lumMod val="50000"/>
                  </a:schemeClr>
                </a:solidFill>
                <a:ea typeface="Open Sans" panose="020B0606030504020204" pitchFamily="34" charset="0"/>
                <a:cs typeface="Open Sans" panose="020B0606030504020204" pitchFamily="34" charset="0"/>
              </a:rPr>
              <a:t>de</a:t>
            </a:r>
            <a:r>
              <a:rPr lang="nl-NL" sz="1200" dirty="0">
                <a:solidFill>
                  <a:schemeClr val="accent6">
                    <a:lumMod val="50000"/>
                  </a:schemeClr>
                </a:solidFill>
                <a:ea typeface="Open Sans" panose="020B0606030504020204" pitchFamily="34" charset="0"/>
                <a:cs typeface="Open Sans" panose="020B0606030504020204" pitchFamily="34" charset="0"/>
              </a:rPr>
              <a:t> keer toch een feestje van maken </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Geen kerkelijk huwelijk</a:t>
            </a: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 Meer meedenken vanuit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Meer duidelijkheid over Babs eb toespraak</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Telefonisch contact met de gemeente om vragen te beantwoorden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err="1">
                <a:solidFill>
                  <a:schemeClr val="accent6">
                    <a:lumMod val="50000"/>
                  </a:schemeClr>
                </a:solidFill>
                <a:highlight>
                  <a:srgbClr val="CDFFCD"/>
                </a:highlight>
                <a:cs typeface="Arial" panose="020B0604020202020204" pitchFamily="34" charset="0"/>
              </a:rPr>
              <a:t>Wilen</a:t>
            </a:r>
            <a:r>
              <a:rPr lang="nl-NL" sz="1200" dirty="0">
                <a:solidFill>
                  <a:schemeClr val="accent6">
                    <a:lumMod val="50000"/>
                  </a:schemeClr>
                </a:solidFill>
                <a:highlight>
                  <a:srgbClr val="CDFFCD"/>
                </a:highlight>
                <a:cs typeface="Arial" panose="020B0604020202020204" pitchFamily="34" charset="0"/>
              </a:rPr>
              <a:t> een filmpje van een Babs zien om te zien/horen hoe die </a:t>
            </a:r>
            <a:r>
              <a:rPr lang="nl-NL" sz="1200" dirty="0" err="1">
                <a:solidFill>
                  <a:schemeClr val="accent6">
                    <a:lumMod val="50000"/>
                  </a:schemeClr>
                </a:solidFill>
                <a:highlight>
                  <a:srgbClr val="CDFFCD"/>
                </a:highlight>
                <a:cs typeface="Arial" panose="020B0604020202020204" pitchFamily="34" charset="0"/>
              </a:rPr>
              <a:t>babs</a:t>
            </a:r>
            <a:r>
              <a:rPr lang="nl-NL" sz="1200" dirty="0">
                <a:solidFill>
                  <a:schemeClr val="accent6">
                    <a:lumMod val="50000"/>
                  </a:schemeClr>
                </a:solidFill>
                <a:highlight>
                  <a:srgbClr val="CDFFCD"/>
                </a:highlight>
                <a:cs typeface="Arial" panose="020B0604020202020204" pitchFamily="34" charset="0"/>
              </a:rPr>
              <a:t> is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mag iets feestelijker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in aparte kamer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Locatie bereikbaar voor rolstoel</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17" name="Graphic 16" descr="Laptop">
            <a:extLst>
              <a:ext uri="{FF2B5EF4-FFF2-40B4-BE49-F238E27FC236}">
                <a16:creationId xmlns:a16="http://schemas.microsoft.com/office/drawing/2014/main" id="{412BAE94-9BCB-4830-A161-98571EFB2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08F6C7AF-FAF3-4ACA-97FC-CC226FFF0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sp>
        <p:nvSpPr>
          <p:cNvPr id="21" name="Ondertitel 2">
            <a:extLst>
              <a:ext uri="{FF2B5EF4-FFF2-40B4-BE49-F238E27FC236}">
                <a16:creationId xmlns:a16="http://schemas.microsoft.com/office/drawing/2014/main" id="{F4DF2274-1ABE-4FAA-BBD9-C2D4B4FB1A17}"/>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Jose</a:t>
            </a:r>
          </a:p>
        </p:txBody>
      </p:sp>
      <p:sp>
        <p:nvSpPr>
          <p:cNvPr id="22" name="Ondertitel 2">
            <a:extLst>
              <a:ext uri="{FF2B5EF4-FFF2-40B4-BE49-F238E27FC236}">
                <a16:creationId xmlns:a16="http://schemas.microsoft.com/office/drawing/2014/main" id="{7F121589-E701-42EC-B6E0-07C27E369936}"/>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Rene</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8F665C38-F29A-4761-AED5-F331C5F3BDD1}"/>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Directeur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65</a:t>
            </a:r>
          </a:p>
        </p:txBody>
      </p:sp>
      <p:sp>
        <p:nvSpPr>
          <p:cNvPr id="24" name="Ondertitel 2">
            <a:extLst>
              <a:ext uri="{FF2B5EF4-FFF2-40B4-BE49-F238E27FC236}">
                <a16:creationId xmlns:a16="http://schemas.microsoft.com/office/drawing/2014/main" id="{8EB7F472-6113-46BB-A3DD-D994D90DF176}"/>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Mantelzorger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58</a:t>
            </a:r>
          </a:p>
        </p:txBody>
      </p:sp>
      <p:sp>
        <p:nvSpPr>
          <p:cNvPr id="25" name="Rechthoek 24">
            <a:extLst>
              <a:ext uri="{FF2B5EF4-FFF2-40B4-BE49-F238E27FC236}">
                <a16:creationId xmlns:a16="http://schemas.microsoft.com/office/drawing/2014/main" id="{0D90A261-2B82-4CD0-85C7-2C624C535CD9}"/>
              </a:ext>
            </a:extLst>
          </p:cNvPr>
          <p:cNvSpPr/>
          <p:nvPr/>
        </p:nvSpPr>
        <p:spPr>
          <a:xfrm>
            <a:off x="8668813" y="4950468"/>
            <a:ext cx="2706895" cy="369332"/>
          </a:xfrm>
          <a:prstGeom prst="rect">
            <a:avLst/>
          </a:prstGeom>
        </p:spPr>
        <p:txBody>
          <a:bodyPr wrap="none">
            <a:spAutoFit/>
          </a:bodyPr>
          <a:lstStyle/>
          <a:p>
            <a:r>
              <a:rPr lang="nl-NL" dirty="0">
                <a:cs typeface="Arial" panose="020B0604020202020204" pitchFamily="34" charset="0"/>
              </a:rPr>
              <a:t>“Er is weer tijd </a:t>
            </a:r>
            <a:r>
              <a:rPr lang="nl-NL" dirty="0" err="1">
                <a:cs typeface="Arial" panose="020B0604020202020204" pitchFamily="34" charset="0"/>
              </a:rPr>
              <a:t>voorelkaar</a:t>
            </a:r>
            <a:r>
              <a:rPr lang="nl-NL" dirty="0">
                <a:cs typeface="Arial" panose="020B0604020202020204" pitchFamily="34" charset="0"/>
              </a:rPr>
              <a:t>”</a:t>
            </a:r>
          </a:p>
        </p:txBody>
      </p:sp>
      <p:sp>
        <p:nvSpPr>
          <p:cNvPr id="26" name="Rechthoek 25">
            <a:extLst>
              <a:ext uri="{FF2B5EF4-FFF2-40B4-BE49-F238E27FC236}">
                <a16:creationId xmlns:a16="http://schemas.microsoft.com/office/drawing/2014/main" id="{24201246-3536-4356-9A8B-4B9819D87E89}"/>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6E9E9E6B-2969-492B-A64D-C82422D52483}"/>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424579">
            <a:off x="4939094" y="2672356"/>
            <a:ext cx="321312" cy="321312"/>
          </a:xfrm>
          <a:prstGeom prst="rect">
            <a:avLst/>
          </a:prstGeom>
        </p:spPr>
      </p:pic>
      <p:pic>
        <p:nvPicPr>
          <p:cNvPr id="30" name="Afbeelding 29" descr="Afbeelding met persoon, vrouw, binnen&#10;&#10;Automatisch gegenereerde beschrijving">
            <a:extLst>
              <a:ext uri="{FF2B5EF4-FFF2-40B4-BE49-F238E27FC236}">
                <a16:creationId xmlns:a16="http://schemas.microsoft.com/office/drawing/2014/main" id="{BD1D3688-B2A2-4A82-B235-FD7A849EA1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0742" y="4984350"/>
            <a:ext cx="1305386" cy="1305386"/>
          </a:xfrm>
          <a:prstGeom prst="rect">
            <a:avLst/>
          </a:prstGeom>
        </p:spPr>
      </p:pic>
      <p:pic>
        <p:nvPicPr>
          <p:cNvPr id="32" name="Afbeelding 31" descr="Afbeelding met man, persoon, bril, dragen&#10;&#10;Automatisch gegenereerde beschrijving">
            <a:extLst>
              <a:ext uri="{FF2B5EF4-FFF2-40B4-BE49-F238E27FC236}">
                <a16:creationId xmlns:a16="http://schemas.microsoft.com/office/drawing/2014/main" id="{E1D653A3-3444-44FE-B2F4-0A375F4150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877" y="5008784"/>
            <a:ext cx="1303151" cy="1303151"/>
          </a:xfrm>
          <a:prstGeom prst="rect">
            <a:avLst/>
          </a:prstGeom>
        </p:spPr>
      </p:pic>
    </p:spTree>
    <p:extLst>
      <p:ext uri="{BB962C8B-B14F-4D97-AF65-F5344CB8AC3E}">
        <p14:creationId xmlns:p14="http://schemas.microsoft.com/office/powerpoint/2010/main" val="5554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85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48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626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11337</TotalTime>
  <Words>950</Words>
  <Application>Microsoft Office PowerPoint</Application>
  <PresentationFormat>Breedbeeld</PresentationFormat>
  <Paragraphs>151</Paragraphs>
  <Slides>7</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7</vt:i4>
      </vt:variant>
    </vt:vector>
  </HeadingPairs>
  <TitlesOfParts>
    <vt:vector size="10" baseType="lpstr">
      <vt:lpstr>Arial</vt:lpstr>
      <vt:lpstr>Calibri</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Rene Olling</dc:creator>
  <cp:lastModifiedBy>Rene Olling</cp:lastModifiedBy>
  <cp:revision>70</cp:revision>
  <dcterms:created xsi:type="dcterms:W3CDTF">2019-11-13T13:41:15Z</dcterms:created>
  <dcterms:modified xsi:type="dcterms:W3CDTF">2019-11-22T13:32:00Z</dcterms:modified>
</cp:coreProperties>
</file>